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1"/>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447" r:id="rId85"/>
    <p:sldId id="477" r:id="rId86"/>
    <p:sldId id="448" r:id="rId87"/>
    <p:sldId id="449" r:id="rId88"/>
    <p:sldId id="561" r:id="rId89"/>
    <p:sldId id="556" r:id="rId90"/>
    <p:sldId id="557" r:id="rId91"/>
    <p:sldId id="559" r:id="rId92"/>
    <p:sldId id="560" r:id="rId93"/>
    <p:sldId id="451" r:id="rId94"/>
    <p:sldId id="452" r:id="rId95"/>
    <p:sldId id="562" r:id="rId96"/>
    <p:sldId id="453" r:id="rId97"/>
    <p:sldId id="564" r:id="rId98"/>
    <p:sldId id="563" r:id="rId99"/>
    <p:sldId id="525" r:id="rId100"/>
    <p:sldId id="399" r:id="rId101"/>
    <p:sldId id="458" r:id="rId102"/>
    <p:sldId id="400" r:id="rId103"/>
    <p:sldId id="542" r:id="rId104"/>
    <p:sldId id="401" r:id="rId105"/>
    <p:sldId id="486" r:id="rId106"/>
    <p:sldId id="487" r:id="rId107"/>
    <p:sldId id="488" r:id="rId108"/>
    <p:sldId id="489" r:id="rId109"/>
    <p:sldId id="540" r:id="rId110"/>
    <p:sldId id="541" r:id="rId111"/>
    <p:sldId id="543" r:id="rId112"/>
    <p:sldId id="544" r:id="rId113"/>
    <p:sldId id="545" r:id="rId114"/>
    <p:sldId id="546" r:id="rId115"/>
    <p:sldId id="547" r:id="rId116"/>
    <p:sldId id="548" r:id="rId117"/>
    <p:sldId id="549" r:id="rId118"/>
    <p:sldId id="550" r:id="rId119"/>
    <p:sldId id="409" r:id="rId120"/>
    <p:sldId id="410" r:id="rId121"/>
    <p:sldId id="411" r:id="rId122"/>
    <p:sldId id="484" r:id="rId123"/>
    <p:sldId id="417" r:id="rId124"/>
    <p:sldId id="493" r:id="rId125"/>
    <p:sldId id="526" r:id="rId126"/>
    <p:sldId id="471" r:id="rId127"/>
    <p:sldId id="473" r:id="rId128"/>
    <p:sldId id="472" r:id="rId129"/>
    <p:sldId id="565"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CCE32-7A19-48E8-BDE9-4A65C4C76B25}" v="3" dt="2020-01-15T03:22:47.821"/>
    <p1510:client id="{BD770B4B-9EF0-4E67-8F55-AE3723FC9E16}" v="46" dt="2020-01-04T21:20:48.649"/>
    <p1510:client id="{C3165C0B-232B-44F5-9329-6FDB144D1562}" v="1321" dt="2020-01-05T21:30:06.479"/>
    <p1510:client id="{E8F8D65D-885A-40B2-9A1E-05212AD1B56E}" v="289" dt="2020-01-07T03:31:49.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304" autoAdjust="0"/>
  </p:normalViewPr>
  <p:slideViewPr>
    <p:cSldViewPr snapToGrid="0">
      <p:cViewPr varScale="1">
        <p:scale>
          <a:sx n="59" d="100"/>
          <a:sy n="59" d="100"/>
        </p:scale>
        <p:origin x="80"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19</a:t>
            </a:fld>
            <a:endParaRPr lang="en-US"/>
          </a:p>
        </p:txBody>
      </p:sp>
    </p:spTree>
    <p:extLst>
      <p:ext uri="{BB962C8B-B14F-4D97-AF65-F5344CB8AC3E}">
        <p14:creationId xmlns:p14="http://schemas.microsoft.com/office/powerpoint/2010/main" val="50248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Amazon Simple Storage Service - S3</a:t>
            </a:r>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399902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Glue table accessible in athena</a:t>
            </a:r>
          </a:p>
          <a:p>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39</a:t>
            </a:fld>
            <a:endParaRPr lang="en-US"/>
          </a:p>
        </p:txBody>
      </p:sp>
    </p:spTree>
    <p:extLst>
      <p:ext uri="{BB962C8B-B14F-4D97-AF65-F5344CB8AC3E}">
        <p14:creationId xmlns:p14="http://schemas.microsoft.com/office/powerpoint/2010/main" val="96160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You'll notice that there is an option to add the table manually, but you would have to type in the column names and types manually. A good option if your file doesn't have column names and types already</a:t>
            </a:r>
          </a:p>
        </p:txBody>
      </p:sp>
      <p:sp>
        <p:nvSpPr>
          <p:cNvPr id="4" name="Slide Number Placeholder 3"/>
          <p:cNvSpPr>
            <a:spLocks noGrp="1"/>
          </p:cNvSpPr>
          <p:nvPr>
            <p:ph type="sldNum" sz="quarter" idx="5"/>
          </p:nvPr>
        </p:nvSpPr>
        <p:spPr/>
        <p:txBody>
          <a:bodyPr/>
          <a:lstStyle/>
          <a:p>
            <a:fld id="{DC1FB0F6-3E2E-43E7-86F7-EE928AF881A6}" type="slidenum">
              <a:rPr lang="en-US" smtClean="0"/>
              <a:t>42</a:t>
            </a:fld>
            <a:endParaRPr lang="en-US"/>
          </a:p>
        </p:txBody>
      </p:sp>
    </p:spTree>
    <p:extLst>
      <p:ext uri="{BB962C8B-B14F-4D97-AF65-F5344CB8AC3E}">
        <p14:creationId xmlns:p14="http://schemas.microsoft.com/office/powerpoint/2010/main" val="199297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13538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 want to run on a timed schedule if you receive new data on a regular basis</a:t>
            </a:r>
          </a:p>
        </p:txBody>
      </p:sp>
      <p:sp>
        <p:nvSpPr>
          <p:cNvPr id="4" name="Slide Number Placeholder 3"/>
          <p:cNvSpPr>
            <a:spLocks noGrp="1"/>
          </p:cNvSpPr>
          <p:nvPr>
            <p:ph type="sldNum" sz="quarter" idx="5"/>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352811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jz</a:t>
            </a:r>
          </a:p>
        </p:txBody>
      </p:sp>
      <p:sp>
        <p:nvSpPr>
          <p:cNvPr id="4" name="Slide Number Placeholder 3"/>
          <p:cNvSpPr>
            <a:spLocks noGrp="1"/>
          </p:cNvSpPr>
          <p:nvPr>
            <p:ph type="sldNum" sz="quarter" idx="5"/>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80105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iis n Glue table, but querying data in Redshift is faster</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private </a:t>
            </a:r>
            <a:r>
              <a:rPr lang="en-US" err="1"/>
              <a:t>ip</a:t>
            </a:r>
            <a:r>
              <a:rPr lang="en-US" dirty="0"/>
              <a:t> address for AWS Glue to access S3 data without exposing to the public</a:t>
            </a:r>
          </a:p>
          <a:p>
            <a:endParaRPr lang="en-US" dirty="0">
              <a:cs typeface="Calibri"/>
            </a:endParaRPr>
          </a:p>
          <a:p>
            <a:r>
              <a:rPr lang="en-US">
                <a:cs typeface="Calibri"/>
              </a:rPr>
              <a:t>If using our shared AWS account, we have it done already since this only needs to be done once.</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1636051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82345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p:txBody>
      </p:sp>
      <p:sp>
        <p:nvSpPr>
          <p:cNvPr id="4" name="Slide Number Placeholder 3"/>
          <p:cNvSpPr>
            <a:spLocks noGrp="1"/>
          </p:cNvSpPr>
          <p:nvPr>
            <p:ph type="sldNum" sz="quarter" idx="5"/>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26389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DefaultRole-xxx</a:t>
            </a:r>
          </a:p>
        </p:txBody>
      </p:sp>
      <p:sp>
        <p:nvSpPr>
          <p:cNvPr id="4" name="Slide Number Placeholder 3"/>
          <p:cNvSpPr>
            <a:spLocks noGrp="1"/>
          </p:cNvSpPr>
          <p:nvPr>
            <p:ph type="sldNum" sz="quarter" idx="5"/>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86116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the keys will need to have 2 dashes in front. This is just part of the glue syntax</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Glue uses </a:t>
            </a:r>
            <a:r>
              <a:rPr lang="en-US" dirty="0" err="1"/>
              <a:t>PySpark</a:t>
            </a:r>
            <a:r>
              <a:rPr lang="en-US" dirty="0"/>
              <a:t> which is python for Apache Spark. Spark is an analytics engine for large scale data processing.</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182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98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Lambda, rename your file (you don’t actually have to change the name). Renaming a file counts the same as adding a new file, so it should trigger the lambda which should trigger the glue job. If not, check the logs in the lambda to see what went wrong.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605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99</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Alternative to Tableau or Microsoft Power BI</a:t>
            </a:r>
          </a:p>
        </p:txBody>
      </p:sp>
      <p:sp>
        <p:nvSpPr>
          <p:cNvPr id="4" name="Slide Number Placeholder 3"/>
          <p:cNvSpPr>
            <a:spLocks noGrp="1"/>
          </p:cNvSpPr>
          <p:nvPr>
            <p:ph type="sldNum" sz="quarter" idx="5"/>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4104003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EC2 Security Group</a:t>
            </a:r>
          </a:p>
        </p:txBody>
      </p:sp>
      <p:sp>
        <p:nvSpPr>
          <p:cNvPr id="4" name="Slide Number Placeholder 3"/>
          <p:cNvSpPr>
            <a:spLocks noGrp="1"/>
          </p:cNvSpPr>
          <p:nvPr>
            <p:ph type="sldNum" sz="quarter" idx="5"/>
          </p:nvPr>
        </p:nvSpPr>
        <p:spPr/>
        <p:txBody>
          <a:bodyPr/>
          <a:lstStyle/>
          <a:p>
            <a:fld id="{DC1FB0F6-3E2E-43E7-86F7-EE928AF881A6}" type="slidenum">
              <a:rPr lang="en-US" smtClean="0"/>
              <a:t>103</a:t>
            </a:fld>
            <a:endParaRPr lang="en-US"/>
          </a:p>
        </p:txBody>
      </p:sp>
    </p:spTree>
    <p:extLst>
      <p:ext uri="{BB962C8B-B14F-4D97-AF65-F5344CB8AC3E}">
        <p14:creationId xmlns:p14="http://schemas.microsoft.com/office/powerpoint/2010/main" val="1381865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125</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endParaRPr lang="en-US" dirty="0">
              <a:cs typeface="Calibri"/>
            </a:endParaRP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rest of the labs we will talk through what to do, and give you time to do everything afterwards</a:t>
            </a:r>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Your cluster needs to have a unique id so if you're using the shared account, using your initials is especially important.</a:t>
            </a:r>
          </a:p>
          <a:p>
            <a:r>
              <a:rPr lang="en-US">
                <a:cs typeface="Calibri"/>
              </a:rPr>
              <a:t>We will be using this name again in later slides so it is highly recommended that you use our name format.</a:t>
            </a:r>
            <a:endParaRPr lang="en-US" dirty="0">
              <a:cs typeface="Calibri"/>
            </a:endParaRPr>
          </a:p>
        </p:txBody>
      </p:sp>
      <p:sp>
        <p:nvSpPr>
          <p:cNvPr id="4" name="Slide Number Placeholder 3"/>
          <p:cNvSpPr>
            <a:spLocks noGrp="1"/>
          </p:cNvSpPr>
          <p:nvPr>
            <p:ph type="sldNum" sz="quarter" idx="5"/>
          </p:nvPr>
        </p:nvSpPr>
        <p:spPr/>
        <p:txBody>
          <a:bodyPr/>
          <a:lstStyle/>
          <a:p>
            <a:fld id="{DC1FB0F6-3E2E-43E7-86F7-EE928AF881A6}" type="slidenum">
              <a:rPr lang="en-US" smtClean="0"/>
              <a:t>15</a:t>
            </a:fld>
            <a:endParaRPr lang="en-US"/>
          </a:p>
        </p:txBody>
      </p:sp>
    </p:spTree>
    <p:extLst>
      <p:ext uri="{BB962C8B-B14F-4D97-AF65-F5344CB8AC3E}">
        <p14:creationId xmlns:p14="http://schemas.microsoft.com/office/powerpoint/2010/main" val="374166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toggling publicly accessible to yes just to make sure you can access Redshift with Sql Workbench but you may not need to or want to when setting up clusters for your work place. </a:t>
            </a:r>
          </a:p>
        </p:txBody>
      </p:sp>
      <p:sp>
        <p:nvSpPr>
          <p:cNvPr id="4" name="Slide Number Placeholder 3"/>
          <p:cNvSpPr>
            <a:spLocks noGrp="1"/>
          </p:cNvSpPr>
          <p:nvPr>
            <p:ph type="sldNum" sz="quarter" idx="5"/>
          </p:nvPr>
        </p:nvSpPr>
        <p:spPr/>
        <p:txBody>
          <a:bodyPr/>
          <a:lstStyle/>
          <a:p>
            <a:fld id="{DC1FB0F6-3E2E-43E7-86F7-EE928AF881A6}" type="slidenum">
              <a:rPr lang="en-US" smtClean="0"/>
              <a:t>16</a:t>
            </a:fld>
            <a:endParaRPr lang="en-US"/>
          </a:p>
        </p:txBody>
      </p:sp>
    </p:spTree>
    <p:extLst>
      <p:ext uri="{BB962C8B-B14F-4D97-AF65-F5344CB8AC3E}">
        <p14:creationId xmlns:p14="http://schemas.microsoft.com/office/powerpoint/2010/main" val="41669589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1/14/2020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1/14/2020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1/14/2020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aws.amazon.com/redshift/latest/mgmt/configure-jdbc-connection.html#download-jdbc-driver" TargetMode="External"/><Relationship Id="rId3" Type="http://schemas.openxmlformats.org/officeDocument/2006/relationships/image" Target="../media/image6.png"/><Relationship Id="rId7" Type="http://schemas.openxmlformats.org/officeDocument/2006/relationships/hyperlink" Target="https://www.sql-workbench.e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jayzandme/aws-glue-tutorial.git" TargetMode="External"/><Relationship Id="rId5" Type="http://schemas.openxmlformats.org/officeDocument/2006/relationships/hyperlink" Target="http://escab.juddsolutions.com/registration/create" TargetMode="External"/><Relationship Id="rId4" Type="http://schemas.openxmlformats.org/officeDocument/2006/relationships/hyperlink" Target="https://portal.aws.amazon.com/billing/signu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Linkhttps:/www.linkedin.com/in/lydia-white-a30044138/" TargetMode="External"/><Relationship Id="rId2" Type="http://schemas.openxmlformats.org/officeDocument/2006/relationships/hyperlink" Target="mailto:lwhite@manifestcorp.com" TargetMode="External"/><Relationship Id="rId1" Type="http://schemas.openxmlformats.org/officeDocument/2006/relationships/slideLayout" Target="../slideLayouts/slideLayout2.xml"/><Relationship Id="rId5" Type="http://schemas.openxmlformats.org/officeDocument/2006/relationships/hyperlink" Target="https://www.linkedin.com/in/jameslzhang/" TargetMode="External"/><Relationship Id="rId4" Type="http://schemas.openxmlformats.org/officeDocument/2006/relationships/hyperlink" Target="mailto:jzhang@manifestcorp.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png"/><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vert="horz" lIns="91440" tIns="45720" rIns="91440" bIns="45720" rtlCol="0" anchor="t">
            <a:normAutofit/>
          </a:bodyPr>
          <a:lstStyle/>
          <a:p>
            <a:r>
              <a:rPr lang="en-US" sz="2400" dirty="0"/>
              <a:t>Prerequisites : </a:t>
            </a:r>
          </a:p>
          <a:p>
            <a:pPr lvl="1"/>
            <a:r>
              <a:rPr lang="en-US" sz="2000" dirty="0"/>
              <a:t>Setup AWS Account (Personal or Temporary)</a:t>
            </a:r>
          </a:p>
          <a:p>
            <a:pPr lvl="2"/>
            <a:r>
              <a:rPr lang="en-US" sz="1800" dirty="0">
                <a:ea typeface="+mn-lt"/>
                <a:cs typeface="+mn-lt"/>
                <a:hlinkClick r:id="rId4"/>
              </a:rPr>
              <a:t>https://portal.aws.amazon.com/billing/signup</a:t>
            </a:r>
          </a:p>
          <a:p>
            <a:pPr lvl="2"/>
            <a:r>
              <a:rPr lang="en-US" sz="1800" dirty="0">
                <a:ea typeface="+mn-lt"/>
                <a:cs typeface="+mn-lt"/>
                <a:hlinkClick r:id="rId5"/>
              </a:rPr>
              <a:t>http://escab.juddsolutions.com/registration/create</a:t>
            </a:r>
            <a:endParaRPr lang="en-US" sz="1800" dirty="0"/>
          </a:p>
          <a:p>
            <a:pPr lvl="1"/>
            <a:r>
              <a:rPr lang="en-US" sz="2000" dirty="0"/>
              <a:t>Clone or save git repository </a:t>
            </a:r>
            <a:r>
              <a:rPr lang="en-US" sz="2000" dirty="0">
                <a:hlinkClick r:id="rId6"/>
              </a:rPr>
              <a:t>https://github.com/jayzandme/aws-glue-tutorial.git</a:t>
            </a:r>
            <a:endParaRPr lang="en-US" sz="2000" dirty="0"/>
          </a:p>
          <a:p>
            <a:pPr lvl="1"/>
            <a:r>
              <a:rPr lang="en-US" sz="2000" dirty="0"/>
              <a:t>download SQL Workbench/j </a:t>
            </a:r>
            <a:r>
              <a:rPr lang="en-US" sz="2000" dirty="0">
                <a:hlinkClick r:id="rId7"/>
              </a:rPr>
              <a:t>https://www.sql-workbench.eu/</a:t>
            </a:r>
            <a:endParaRPr lang="en-US" sz="2000" dirty="0"/>
          </a:p>
          <a:p>
            <a:pPr lvl="1"/>
            <a:r>
              <a:rPr lang="en-US" sz="2000" dirty="0"/>
              <a:t>download Redshift JDBC driver </a:t>
            </a:r>
            <a:r>
              <a:rPr lang="en-US" sz="2000" dirty="0">
                <a:hlinkClick r:id="rId8"/>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3"/>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432164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vert="horz" lIns="91440" tIns="45720" rIns="91440" bIns="45720" rtlCol="0" anchor="t">
            <a:normAutofit/>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527253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4">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6F32CB-A503-48E6-829F-E1DB3AB1AF06}"/>
              </a:ext>
            </a:extLst>
          </p:cNvPr>
          <p:cNvSpPr/>
          <p:nvPr/>
        </p:nvSpPr>
        <p:spPr>
          <a:xfrm>
            <a:off x="5231261" y="3757113"/>
            <a:ext cx="13084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3">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4">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6016010" y="1317232"/>
            <a:ext cx="4856672" cy="5245873"/>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9267223"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6096206"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BD7F023-5225-493B-8F5B-0787D6C352C8}"/>
              </a:ext>
            </a:extLst>
          </p:cNvPr>
          <p:cNvCxnSpPr>
            <a:cxnSpLocks/>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49565F1-07C3-486C-BDAA-E1597686D0BE}"/>
              </a:ext>
            </a:extLst>
          </p:cNvPr>
          <p:cNvCxnSpPr>
            <a:cxnSpLocks/>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F30E44-E34D-4503-9366-4C36963F6890}"/>
              </a:ext>
            </a:extLst>
          </p:cNvPr>
          <p:cNvCxnSpPr>
            <a:cxnSpLocks/>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C0E95D-077E-41B1-AB18-AF5440B63063}"/>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7" name="TextBox 6">
            <a:extLst>
              <a:ext uri="{FF2B5EF4-FFF2-40B4-BE49-F238E27FC236}">
                <a16:creationId xmlns:a16="http://schemas.microsoft.com/office/drawing/2014/main" id="{CD954829-A7A9-43B2-B2C0-78C1A2159DF8}"/>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8" name="Straight Arrow Connector 7">
            <a:extLst>
              <a:ext uri="{FF2B5EF4-FFF2-40B4-BE49-F238E27FC236}">
                <a16:creationId xmlns:a16="http://schemas.microsoft.com/office/drawing/2014/main" id="{1CB1D062-B50D-42D5-B73B-53C40CECD792}"/>
              </a:ext>
            </a:extLst>
          </p:cNvPr>
          <p:cNvCxnSpPr>
            <a:cxnSpLocks/>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3641CA-099F-4C50-926E-56020AA4B45B}"/>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24" name="Straight Arrow Connector 23">
            <a:extLst>
              <a:ext uri="{FF2B5EF4-FFF2-40B4-BE49-F238E27FC236}">
                <a16:creationId xmlns:a16="http://schemas.microsoft.com/office/drawing/2014/main" id="{5E241B2E-D549-4913-82A5-2AF2997F927E}"/>
              </a:ext>
            </a:extLst>
          </p:cNvPr>
          <p:cNvCxnSpPr>
            <a:cxnSpLocks/>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B843C5-7E8A-4F49-95B8-C61DD580C5DF}"/>
              </a:ext>
            </a:extLst>
          </p:cNvPr>
          <p:cNvCxnSpPr>
            <a:cxnSpLocks/>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71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a:t>
            </a:r>
            <a:r>
              <a:rPr lang="en-US" sz="260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r>
              <a:rPr lang="en-US" sz="2600"/>
              <a:t>Create More Analyses</a:t>
            </a:r>
            <a:endParaRPr lang="en-US" sz="2600" dirty="0"/>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7</a:t>
            </a:r>
          </a:p>
        </p:txBody>
      </p:sp>
    </p:spTree>
    <p:extLst>
      <p:ext uri="{BB962C8B-B14F-4D97-AF65-F5344CB8AC3E}">
        <p14:creationId xmlns:p14="http://schemas.microsoft.com/office/powerpoint/2010/main" val="556778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52AD-C848-4F6C-902B-E50248FFEBA1}"/>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4A488805-C543-430F-9BDC-55B687822F60}"/>
              </a:ext>
            </a:extLst>
          </p:cNvPr>
          <p:cNvSpPr>
            <a:spLocks noGrp="1"/>
          </p:cNvSpPr>
          <p:nvPr>
            <p:ph idx="1"/>
          </p:nvPr>
        </p:nvSpPr>
        <p:spPr>
          <a:xfrm>
            <a:off x="1726015" y="2089658"/>
            <a:ext cx="8746067" cy="3077126"/>
          </a:xfrm>
        </p:spPr>
        <p:txBody>
          <a:bodyPr vert="horz" lIns="91440" tIns="45720" rIns="91440" bIns="45720" rtlCol="0" anchor="t">
            <a:normAutofit/>
          </a:bodyPr>
          <a:lstStyle/>
          <a:p>
            <a:r>
              <a:rPr lang="en-US" dirty="0">
                <a:ea typeface="+mn-lt"/>
                <a:cs typeface="+mn-lt"/>
              </a:rPr>
              <a:t>Lydia White</a:t>
            </a:r>
            <a:endParaRPr lang="en-US" dirty="0"/>
          </a:p>
          <a:p>
            <a:pPr lvl="1" indent="-342900"/>
            <a:r>
              <a:rPr lang="en-US" dirty="0">
                <a:ea typeface="+mn-lt"/>
                <a:cs typeface="+mn-lt"/>
              </a:rPr>
              <a:t>Email: </a:t>
            </a:r>
            <a:r>
              <a:rPr lang="en-US" dirty="0">
                <a:ea typeface="+mn-lt"/>
                <a:cs typeface="+mn-lt"/>
                <a:hlinkClick r:id="rId2"/>
              </a:rPr>
              <a:t>lwhite@manifestcorp.com</a:t>
            </a:r>
            <a:r>
              <a:rPr lang="en-US" dirty="0">
                <a:ea typeface="+mn-lt"/>
                <a:cs typeface="+mn-lt"/>
              </a:rPr>
              <a:t> </a:t>
            </a:r>
            <a:endParaRPr lang="en-US"/>
          </a:p>
          <a:p>
            <a:pPr lvl="1" indent="-342900"/>
            <a:r>
              <a:rPr lang="en-US" dirty="0">
                <a:ea typeface="+mn-lt"/>
                <a:cs typeface="+mn-lt"/>
              </a:rPr>
              <a:t>LinkedIn: </a:t>
            </a:r>
            <a:r>
              <a:rPr lang="en-US" dirty="0">
                <a:ea typeface="+mn-lt"/>
                <a:cs typeface="+mn-lt"/>
                <a:hlinkClick r:id="rId3"/>
              </a:rPr>
              <a:t>https://www.linkedin.com/in/lydia-white-a30044138/</a:t>
            </a:r>
            <a:endParaRPr lang="en-US" dirty="0">
              <a:ea typeface="+mn-lt"/>
              <a:cs typeface="+mn-lt"/>
            </a:endParaRPr>
          </a:p>
          <a:p>
            <a:pPr lvl="1" indent="-342900"/>
            <a:endParaRPr lang="en-US" dirty="0">
              <a:ea typeface="+mn-lt"/>
              <a:cs typeface="+mn-lt"/>
            </a:endParaRPr>
          </a:p>
          <a:p>
            <a:r>
              <a:rPr lang="en-US" dirty="0">
                <a:ea typeface="+mn-lt"/>
                <a:cs typeface="+mn-lt"/>
              </a:rPr>
              <a:t>James Zhang</a:t>
            </a:r>
          </a:p>
          <a:p>
            <a:pPr lvl="1" indent="-342900"/>
            <a:r>
              <a:rPr lang="en-US" dirty="0">
                <a:ea typeface="+mn-lt"/>
                <a:cs typeface="+mn-lt"/>
              </a:rPr>
              <a:t>Email: </a:t>
            </a:r>
            <a:r>
              <a:rPr lang="en-US" dirty="0">
                <a:ea typeface="+mn-lt"/>
                <a:cs typeface="+mn-lt"/>
                <a:hlinkClick r:id="rId4"/>
              </a:rPr>
              <a:t>jzhang@manifestcorp.com</a:t>
            </a:r>
            <a:r>
              <a:rPr lang="en-US" dirty="0">
                <a:ea typeface="+mn-lt"/>
                <a:cs typeface="+mn-lt"/>
              </a:rPr>
              <a:t> </a:t>
            </a:r>
            <a:endParaRPr lang="en-US"/>
          </a:p>
          <a:p>
            <a:pPr lvl="1" indent="-342900"/>
            <a:r>
              <a:rPr lang="en-US" dirty="0"/>
              <a:t>LinkedIn: </a:t>
            </a:r>
            <a:r>
              <a:rPr lang="en-US" dirty="0">
                <a:ea typeface="+mn-lt"/>
                <a:cs typeface="+mn-lt"/>
                <a:hlinkClick r:id="rId5"/>
              </a:rPr>
              <a:t>https://www.linkedin.com/in/jameslzhang/</a:t>
            </a:r>
            <a:r>
              <a:rPr lang="en-US" dirty="0">
                <a:ea typeface="+mn-lt"/>
                <a:cs typeface="+mn-lt"/>
              </a:rPr>
              <a:t> </a:t>
            </a:r>
          </a:p>
          <a:p>
            <a:pPr marL="0" indent="0">
              <a:buNone/>
            </a:pPr>
            <a:endParaRPr lang="en-US" dirty="0"/>
          </a:p>
        </p:txBody>
      </p:sp>
    </p:spTree>
    <p:extLst>
      <p:ext uri="{BB962C8B-B14F-4D97-AF65-F5344CB8AC3E}">
        <p14:creationId xmlns:p14="http://schemas.microsoft.com/office/powerpoint/2010/main" val="246643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5EC1EE-AF7C-4DF1-8D20-F1DE2DB5A4E0}"/>
              </a:ext>
            </a:extLst>
          </p:cNvPr>
          <p:cNvPicPr>
            <a:picLocks noChangeAspect="1"/>
          </p:cNvPicPr>
          <p:nvPr/>
        </p:nvPicPr>
        <p:blipFill>
          <a:blip r:embed="rId3"/>
          <a:stretch>
            <a:fillRect/>
          </a:stretch>
        </p:blipFill>
        <p:spPr>
          <a:xfrm>
            <a:off x="3846287" y="1192978"/>
            <a:ext cx="7068456" cy="5647703"/>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921075" y="1966082"/>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1278996" y="4229294"/>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953106" y="5379640"/>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3"/>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5"/>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nchor="t">
            <a:spAutoFit/>
          </a:bodyPr>
          <a:lstStyle/>
          <a:p>
            <a:r>
              <a:rPr lang="en-US" sz="2400" dirty="0">
                <a:solidFill>
                  <a:srgbClr val="FF0000"/>
                </a:solidFill>
                <a:latin typeface="+mj-lt"/>
              </a:rPr>
              <a:t>Change ‘Publicly </a:t>
            </a:r>
            <a:r>
              <a:rPr lang="en-US" sz="2400">
                <a:solidFill>
                  <a:srgbClr val="FF0000"/>
                </a:solidFill>
                <a:latin typeface="+mj-lt"/>
              </a:rPr>
              <a:t>Accessible</a:t>
            </a:r>
            <a:r>
              <a:rPr lang="en-US" sz="2400" dirty="0">
                <a:solidFill>
                  <a:srgbClr val="FF0000"/>
                </a:solidFill>
                <a:latin typeface="+mj-lt"/>
              </a:rPr>
              <a:t>’ to Yes</a:t>
            </a:r>
          </a:p>
        </p:txBody>
      </p:sp>
      <p:cxnSp>
        <p:nvCxnSpPr>
          <p:cNvPr id="4" name="Straight Arrow Connector 3">
            <a:extLst>
              <a:ext uri="{FF2B5EF4-FFF2-40B4-BE49-F238E27FC236}">
                <a16:creationId xmlns:a16="http://schemas.microsoft.com/office/drawing/2014/main" id="{2FFE3D35-EAD6-4AE5-A29E-DF70E1879F72}"/>
              </a:ext>
            </a:extLst>
          </p:cNvPr>
          <p:cNvCxnSpPr>
            <a:cxnSpLocks/>
          </p:cNvCxnSpPr>
          <p:nvPr/>
        </p:nvCxnSpPr>
        <p:spPr>
          <a:xfrm>
            <a:off x="3003577" y="3882600"/>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450E57-78F0-48FA-B9B5-44D0B8E92530}"/>
              </a:ext>
            </a:extLst>
          </p:cNvPr>
          <p:cNvSpPr txBox="1"/>
          <p:nvPr/>
        </p:nvSpPr>
        <p:spPr>
          <a:xfrm>
            <a:off x="972265" y="3360331"/>
            <a:ext cx="2534160" cy="830997"/>
          </a:xfrm>
          <a:prstGeom prst="rect">
            <a:avLst/>
          </a:prstGeom>
          <a:noFill/>
        </p:spPr>
        <p:txBody>
          <a:bodyPr wrap="square" rtlCol="0" anchor="t">
            <a:spAutoFit/>
          </a:bodyPr>
          <a:lstStyle/>
          <a:p>
            <a:r>
              <a:rPr lang="en-US" sz="2400" dirty="0">
                <a:solidFill>
                  <a:srgbClr val="FF0000"/>
                </a:solidFill>
                <a:latin typeface="+mj-lt"/>
              </a:rPr>
              <a:t>Take note of the VPC id for later</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8" grpId="0"/>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B7445B1-BC13-4EC4-96D1-A6167DA1DF2A}"/>
              </a:ext>
            </a:extLst>
          </p:cNvPr>
          <p:cNvPicPr>
            <a:picLocks noChangeAspect="1"/>
          </p:cNvPicPr>
          <p:nvPr/>
        </p:nvPicPr>
        <p:blipFill>
          <a:blip r:embed="rId2"/>
          <a:stretch>
            <a:fillRect/>
          </a:stretch>
        </p:blipFill>
        <p:spPr>
          <a:xfrm>
            <a:off x="978976" y="2141111"/>
            <a:ext cx="10059691" cy="3182796"/>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2" descr="A screenshot of a cell phone&#10;&#10;Description generated with very high confidence">
            <a:extLst>
              <a:ext uri="{FF2B5EF4-FFF2-40B4-BE49-F238E27FC236}">
                <a16:creationId xmlns:a16="http://schemas.microsoft.com/office/drawing/2014/main" id="{1B99EF28-CC8C-4073-9847-15217FE56198}"/>
              </a:ext>
            </a:extLst>
          </p:cNvPr>
          <p:cNvPicPr>
            <a:picLocks noChangeAspect="1"/>
          </p:cNvPicPr>
          <p:nvPr/>
        </p:nvPicPr>
        <p:blipFill>
          <a:blip r:embed="rId2"/>
          <a:stretch>
            <a:fillRect/>
          </a:stretch>
        </p:blipFill>
        <p:spPr>
          <a:xfrm>
            <a:off x="8321299" y="1436049"/>
            <a:ext cx="3679555" cy="375342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E42A21A-F16B-4BA4-93EA-25A17212443D}"/>
              </a:ext>
            </a:extLst>
          </p:cNvPr>
          <p:cNvPicPr>
            <a:picLocks noChangeAspect="1"/>
          </p:cNvPicPr>
          <p:nvPr/>
        </p:nvPicPr>
        <p:blipFill rotWithShape="1">
          <a:blip r:embed="rId3"/>
          <a:srcRect t="18836" r="3749" b="7244"/>
          <a:stretch/>
        </p:blipFill>
        <p:spPr>
          <a:xfrm>
            <a:off x="591519" y="4123603"/>
            <a:ext cx="7127978" cy="1722611"/>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1D91F6FB-18A2-456B-889E-8DA2D6F4EDD1}"/>
              </a:ext>
            </a:extLst>
          </p:cNvPr>
          <p:cNvPicPr>
            <a:picLocks noChangeAspect="1"/>
          </p:cNvPicPr>
          <p:nvPr/>
        </p:nvPicPr>
        <p:blipFill>
          <a:blip r:embed="rId4"/>
          <a:stretch>
            <a:fillRect/>
          </a:stretch>
        </p:blipFill>
        <p:spPr>
          <a:xfrm>
            <a:off x="216977" y="2134653"/>
            <a:ext cx="7877012" cy="247245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nchor="t">
            <a:spAutoFit/>
          </a:bodyPr>
          <a:lstStyle/>
          <a:p>
            <a:r>
              <a:rPr lang="en-US" sz="2400" dirty="0">
                <a:solidFill>
                  <a:srgbClr val="FF0000"/>
                </a:solidFill>
              </a:rPr>
              <a:t>Select </a:t>
            </a:r>
            <a:r>
              <a:rPr lang="en-US" sz="2400">
                <a:solidFill>
                  <a:srgbClr val="FF0000"/>
                </a:solidFill>
              </a:rPr>
              <a:t>glue-tutorial-xxx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405374"/>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11421969" y="4199139"/>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429708" y="3008741"/>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958557" y="4985628"/>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3180983" y="5939737"/>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791559" y="5322688"/>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nchor="t">
            <a:spAutoFit/>
          </a:bodyPr>
          <a:lstStyle/>
          <a:p>
            <a:r>
              <a:rPr lang="en-US" sz="2400" dirty="0">
                <a:solidFill>
                  <a:srgbClr val="FF0000"/>
                </a:solidFill>
              </a:rPr>
              <a:t>Select the Redshift JDBC Driver you </a:t>
            </a:r>
            <a:r>
              <a:rPr lang="en-US" sz="2400">
                <a:solidFill>
                  <a:srgbClr val="FF0000"/>
                </a:solidFill>
              </a:rPr>
              <a:t>downloaded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884139" cy="157691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2051" y="3745943"/>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err="1">
                <a:solidFill>
                  <a:schemeClr val="bg1"/>
                </a:solidFill>
                <a:latin typeface="Lucida Console"/>
              </a:rPr>
              <a:t>aws</a:t>
            </a:r>
            <a:r>
              <a:rPr lang="en-US" sz="2400" dirty="0">
                <a:solidFill>
                  <a:schemeClr val="bg1"/>
                </a:solidFill>
                <a:latin typeface="Lucida Console"/>
              </a:rPr>
              <a:t> s3api create-bucket --bucket  glue-tutorial-XXX --region </a:t>
            </a:r>
            <a:r>
              <a:rPr lang="en-US" sz="2400">
                <a:solidFill>
                  <a:schemeClr val="bg1"/>
                </a:solidFill>
                <a:latin typeface="Lucida Console"/>
              </a:rPr>
              <a:t>us-east-2</a:t>
            </a:r>
            <a:endParaRPr lang="en-US" sz="240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983205"/>
            <a:ext cx="3399037" cy="3232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1384995"/>
          </a:xfrm>
          <a:prstGeom prst="rect">
            <a:avLst/>
          </a:prstGeom>
          <a:noFill/>
        </p:spPr>
        <p:txBody>
          <a:bodyPr wrap="square" rtlCol="0" anchor="t">
            <a:spAutoFit/>
          </a:bodyPr>
          <a:lstStyle/>
          <a:p>
            <a:r>
              <a:rPr lang="en-US" sz="2800" dirty="0">
                <a:solidFill>
                  <a:srgbClr val="FF0000"/>
                </a:solidFill>
              </a:rPr>
              <a:t>Add file from repository called “</a:t>
            </a:r>
            <a:r>
              <a:rPr lang="en-US" sz="2800">
                <a:solidFill>
                  <a:srgbClr val="FF0000"/>
                </a:solidFill>
              </a:rPr>
              <a:t>WA_Sales_Products.csv</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dirty="0" err="1">
                <a:solidFill>
                  <a:schemeClr val="bg1"/>
                </a:solidFill>
                <a:latin typeface="Lucida Console"/>
              </a:rPr>
              <a:t>aws</a:t>
            </a:r>
            <a:r>
              <a:rPr lang="en-US" sz="2400" dirty="0">
                <a:solidFill>
                  <a:schemeClr val="bg1"/>
                </a:solidFill>
                <a:latin typeface="Lucida Console"/>
              </a:rPr>
              <a:t> s3 cp &lt;your-file-path&gt;/</a:t>
            </a:r>
            <a:r>
              <a:rPr lang="en-US" sz="2400" dirty="0" err="1">
                <a:solidFill>
                  <a:schemeClr val="bg1"/>
                </a:solidFill>
                <a:latin typeface="Lucida Console"/>
              </a:rPr>
              <a:t>aws</a:t>
            </a:r>
            <a:r>
              <a:rPr lang="en-US" sz="2400" dirty="0">
                <a:solidFill>
                  <a:schemeClr val="bg1"/>
                </a:solidFill>
                <a:latin typeface="Lucida Console"/>
              </a:rPr>
              <a:t>-glue-tutorial/WA_Sales_Products.csv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vert="horz" lIns="91440" tIns="45720" rIns="91440" bIns="45720" rtlCol="0" anchor="t">
            <a:normAutofit/>
          </a:bodyPr>
          <a:lstStyle/>
          <a:p>
            <a:r>
              <a:rPr lang="en-US" sz="2800"/>
              <a:t>Scans file data to create metadata</a:t>
            </a:r>
          </a:p>
          <a:p>
            <a:r>
              <a:rPr lang="en-US" sz="2800" dirty="0"/>
              <a:t>Determines column names and data types</a:t>
            </a:r>
          </a:p>
          <a:p>
            <a:r>
              <a:rPr lang="en-US" sz="2800"/>
              <a:t>Creates a Glue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4">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5">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6">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3">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757057" y="3666974"/>
            <a:ext cx="5419916" cy="5131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65075"/>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
        <p:nvSpPr>
          <p:cNvPr id="3" name="TextBox 2">
            <a:extLst>
              <a:ext uri="{FF2B5EF4-FFF2-40B4-BE49-F238E27FC236}">
                <a16:creationId xmlns:a16="http://schemas.microsoft.com/office/drawing/2014/main" id="{53DBCD78-69CA-41F0-9B08-0A1BA3A83789}"/>
              </a:ext>
            </a:extLst>
          </p:cNvPr>
          <p:cNvSpPr txBox="1"/>
          <p:nvPr/>
        </p:nvSpPr>
        <p:spPr>
          <a:xfrm>
            <a:off x="4303085" y="4004453"/>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3937219"/>
            <a:ext cx="1002500" cy="308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200329"/>
          </a:xfrm>
          <a:prstGeom prst="rect">
            <a:avLst/>
          </a:prstGeom>
          <a:noFill/>
        </p:spPr>
        <p:txBody>
          <a:bodyPr wrap="square" rtlCol="0" anchor="t">
            <a:spAutoFit/>
          </a:bodyPr>
          <a:lstStyle/>
          <a:p>
            <a:r>
              <a:rPr lang="en-US" sz="2400" dirty="0">
                <a:solidFill>
                  <a:srgbClr val="FF0000"/>
                </a:solidFill>
              </a:rPr>
              <a:t>Choose the database you created for your </a:t>
            </a:r>
            <a:r>
              <a:rPr lang="en-US" sz="2400">
                <a:solidFill>
                  <a:srgbClr val="FF0000"/>
                </a:solidFill>
              </a:rPr>
              <a:t>table to be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200329"/>
          </a:xfrm>
          <a:prstGeom prst="rect">
            <a:avLst/>
          </a:prstGeom>
          <a:noFill/>
        </p:spPr>
        <p:txBody>
          <a:bodyPr wrap="square" rtlCol="0" anchor="t">
            <a:spAutoFit/>
          </a:bodyPr>
          <a:lstStyle/>
          <a:p>
            <a:r>
              <a:rPr lang="en-US" sz="2400" dirty="0">
                <a:solidFill>
                  <a:srgbClr val="FF0000"/>
                </a:solidFill>
              </a:rPr>
              <a:t>The crawler will update the table if there is a </a:t>
            </a:r>
            <a:r>
              <a:rPr lang="en-US" sz="2400">
                <a:solidFill>
                  <a:srgbClr val="FF0000"/>
                </a:solidFill>
              </a:rPr>
              <a:t>change in the data</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4"/>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3">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3">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vert="horz" lIns="91440" tIns="45720" rIns="91440" bIns="45720" rtlCol="0" anchor="t">
            <a:normAutofit fontScale="92500" lnSpcReduction="20000"/>
          </a:bodyPr>
          <a:lstStyle/>
          <a:p>
            <a:pPr marL="0" indent="0">
              <a:buNone/>
            </a:pPr>
            <a:r>
              <a:rPr lang="en-US" sz="2400"/>
              <a:t>Original Data File(WA_Sales_Products.csv)</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3"/>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3">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4"/>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3" name="TextBox 12">
            <a:extLst>
              <a:ext uri="{FF2B5EF4-FFF2-40B4-BE49-F238E27FC236}">
                <a16:creationId xmlns:a16="http://schemas.microsoft.com/office/drawing/2014/main" id="{1265E268-438B-48C2-BCAB-E93AF3938147}"/>
              </a:ext>
            </a:extLst>
          </p:cNvPr>
          <p:cNvSpPr txBox="1"/>
          <p:nvPr/>
        </p:nvSpPr>
        <p:spPr>
          <a:xfrm>
            <a:off x="6360489" y="3873821"/>
            <a:ext cx="737001" cy="276999"/>
          </a:xfrm>
          <a:prstGeom prst="rect">
            <a:avLst/>
          </a:prstGeom>
          <a:noFill/>
        </p:spPr>
        <p:txBody>
          <a:bodyPr wrap="square" rtlCol="0">
            <a:spAutoFit/>
          </a:bodyPr>
          <a:lstStyle/>
          <a:p>
            <a:r>
              <a:rPr lang="en-US" sz="12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3"/>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nchor="t">
            <a:spAutoFit/>
          </a:bodyPr>
          <a:lstStyle/>
          <a:p>
            <a:r>
              <a:rPr lang="en-US" sz="2400">
                <a:solidFill>
                  <a:srgbClr val="FF0000"/>
                </a:solidFill>
              </a:rPr>
              <a:t>Give your job a name: glue_tutorial_XXX</a:t>
            </a:r>
            <a:endParaRPr lang="en-US" sz="2400" dirty="0">
              <a:solidFill>
                <a:srgbClr val="FF0000"/>
              </a:solidFill>
            </a:endParaRP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nchor="t">
            <a:spAutoFit/>
          </a:bodyPr>
          <a:lstStyle/>
          <a:p>
            <a:r>
              <a:rPr lang="en-US" sz="2400" dirty="0">
                <a:solidFill>
                  <a:srgbClr val="FF0000"/>
                </a:solidFill>
              </a:rPr>
              <a:t>Give your script a name </a:t>
            </a:r>
            <a:r>
              <a:rPr lang="en-US" sz="2400">
                <a:solidFill>
                  <a:srgbClr val="FF0000"/>
                </a:solidFill>
              </a:rPr>
              <a:t>glue_tutorial_XXX</a:t>
            </a:r>
            <a:endParaRPr lang="en-US" sz="2400" dirty="0">
              <a:solidFill>
                <a:srgbClr val="FF0000"/>
              </a:solidFill>
            </a:endParaRP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3" name="TextBox 2">
            <a:extLst>
              <a:ext uri="{FF2B5EF4-FFF2-40B4-BE49-F238E27FC236}">
                <a16:creationId xmlns:a16="http://schemas.microsoft.com/office/drawing/2014/main" id="{2D9552C1-C9DF-446C-8CA8-F872251A6B78}"/>
              </a:ext>
            </a:extLst>
          </p:cNvPr>
          <p:cNvSpPr txBox="1"/>
          <p:nvPr/>
        </p:nvSpPr>
        <p:spPr>
          <a:xfrm>
            <a:off x="4865518" y="2582050"/>
            <a:ext cx="519287" cy="261610"/>
          </a:xfrm>
          <a:prstGeom prst="rect">
            <a:avLst/>
          </a:prstGeom>
          <a:noFill/>
        </p:spPr>
        <p:txBody>
          <a:bodyPr wrap="square" rtlCol="0">
            <a:spAutoFit/>
          </a:bodyPr>
          <a:lstStyle/>
          <a:p>
            <a:r>
              <a:rPr lang="en-US" sz="1100" dirty="0">
                <a:solidFill>
                  <a:schemeClr val="tx1">
                    <a:lumMod val="75000"/>
                    <a:lumOff val="25000"/>
                  </a:schemeClr>
                </a:solidFill>
                <a:latin typeface="Bahnschrift SemiCondensed" panose="020B0502040204020203" pitchFamily="34" charset="0"/>
                <a:ea typeface="Batang" panose="02030600000101010101" pitchFamily="18" charset="-127"/>
                <a:cs typeface="Angsana New" panose="02020603050405020304" pitchFamily="18" charset="-34"/>
              </a:rPr>
              <a:t>-xxx</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58A311D-A212-4A83-AE32-4E4956E9EBDC}"/>
              </a:ext>
            </a:extLst>
          </p:cNvPr>
          <p:cNvPicPr>
            <a:picLocks noChangeAspect="1"/>
          </p:cNvPicPr>
          <p:nvPr/>
        </p:nvPicPr>
        <p:blipFill>
          <a:blip r:embed="rId3"/>
          <a:stretch>
            <a:fillRect/>
          </a:stretch>
        </p:blipFill>
        <p:spPr>
          <a:xfrm>
            <a:off x="3633061" y="371128"/>
            <a:ext cx="4757979" cy="6270728"/>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825736" y="2611975"/>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825736" y="5658201"/>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vert="horz" lIns="91440" tIns="45720" rIns="91440" bIns="45720" rtlCol="0" anchor="t">
            <a:normAutofit/>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awsglue.transforms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awsglue.utils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getResolvedOptions</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SparkContext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awsglue.context</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GlueContext</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awsglue.dynamicframe</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r>
              <a:rPr lang="en-US" sz="1600" dirty="0" err="1">
                <a:latin typeface="Lucida Console"/>
                <a:ea typeface="MS Mincho"/>
                <a:cs typeface="Arabic Typesetting"/>
              </a:rPr>
              <a:t>DynamicFrame</a:t>
            </a:r>
            <a:endParaRPr lang="en-US" sz="1600" dirty="0">
              <a:latin typeface="Lucida Console"/>
              <a:ea typeface="MS Mincho"/>
              <a:cs typeface="Arabic Typesetting"/>
            </a:endParaRP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awsglue.job</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Job</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pyspark.sql.functions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a:ea typeface="MS Mincho"/>
                <a:cs typeface="Arabic Typesetting"/>
              </a:rPr>
              <a:t>from</a:t>
            </a:r>
            <a:r>
              <a:rPr lang="en-US" sz="1600" dirty="0">
                <a:latin typeface="Lucida Console"/>
                <a:ea typeface="MS Mincho"/>
                <a:cs typeface="Arabic Typesetting"/>
              </a:rPr>
              <a:t> </a:t>
            </a:r>
            <a:r>
              <a:rPr lang="en-US" sz="1600" dirty="0" err="1">
                <a:latin typeface="Lucida Console"/>
                <a:ea typeface="MS Mincho"/>
                <a:cs typeface="Arabic Typesetting"/>
              </a:rPr>
              <a:t>pyspark.sql.types</a:t>
            </a:r>
            <a:r>
              <a:rPr lang="en-US" sz="1600" dirty="0">
                <a:latin typeface="Lucida Console"/>
                <a:ea typeface="MS Mincho"/>
                <a:cs typeface="Arabic Typesetting"/>
              </a:rPr>
              <a:t> </a:t>
            </a:r>
            <a:r>
              <a:rPr lang="en-US" sz="1600" dirty="0">
                <a:solidFill>
                  <a:srgbClr val="0070C0"/>
                </a:solidFill>
                <a:latin typeface="Lucida Console"/>
                <a:ea typeface="MS Mincho"/>
                <a:cs typeface="Arabic Typesetting"/>
              </a:rPr>
              <a:t>import</a:t>
            </a:r>
            <a:r>
              <a:rPr lang="en-US" sz="1600" dirty="0">
                <a:latin typeface="Lucida Console"/>
                <a:ea typeface="MS Mincho"/>
                <a:cs typeface="Arabic Typesetting"/>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a:ea typeface="MS Mincho"/>
                <a:cs typeface="Arabic Typesetting"/>
              </a:rPr>
              <a:t>args</a:t>
            </a:r>
            <a:r>
              <a:rPr lang="en-US" sz="1600" dirty="0">
                <a:latin typeface="Lucida Console"/>
                <a:ea typeface="MS Mincho"/>
                <a:cs typeface="Arabic Typesetting"/>
              </a:rPr>
              <a:t> = </a:t>
            </a:r>
            <a:r>
              <a:rPr lang="en-US" sz="1600" dirty="0" err="1">
                <a:latin typeface="Lucida Console"/>
                <a:ea typeface="MS Mincho"/>
                <a:cs typeface="Arabic Typesetting"/>
              </a:rPr>
              <a:t>getResolvedOptions</a:t>
            </a:r>
            <a:r>
              <a:rPr lang="en-US" sz="1600" dirty="0">
                <a:latin typeface="Lucida Console"/>
                <a:ea typeface="MS Mincho"/>
                <a:cs typeface="Arabic Typesetting"/>
              </a:rPr>
              <a:t>(</a:t>
            </a:r>
            <a:r>
              <a:rPr lang="en-US" sz="1600" dirty="0" err="1">
                <a:latin typeface="Lucida Console"/>
                <a:ea typeface="MS Mincho"/>
                <a:cs typeface="Arabic Typesetting"/>
              </a:rPr>
              <a:t>sys.argv</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a:t>
            </a:r>
            <a:r>
              <a:rPr lang="en-US" sz="1600" dirty="0" err="1">
                <a:solidFill>
                  <a:srgbClr val="339933"/>
                </a:solidFill>
                <a:latin typeface="Lucida Console"/>
                <a:ea typeface="MS Mincho"/>
                <a:cs typeface="Arabic Typesetting"/>
              </a:rPr>
              <a:t>TempDir</a:t>
            </a:r>
            <a:r>
              <a:rPr lang="en-US" sz="1600" dirty="0">
                <a:solidFill>
                  <a:srgbClr val="339933"/>
                </a:solidFill>
                <a:latin typeface="Lucida Console"/>
                <a:ea typeface="MS Mincho"/>
                <a:cs typeface="Arabic Typesetting"/>
              </a:rPr>
              <a:t>'</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'JOB_NAME'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‘REDSHIFT_TABLE_NAME’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‘GLUE_DB_NAME’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‘GLUE_TABLE_NAME’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'SCHEMA_NAME’</a:t>
            </a:r>
            <a:r>
              <a:rPr lang="en-US" sz="1600" dirty="0">
                <a:latin typeface="Lucida Console"/>
                <a:ea typeface="MS Mincho"/>
                <a:cs typeface="Arabic Typesetting"/>
              </a:rPr>
              <a:t>, </a:t>
            </a:r>
            <a:r>
              <a:rPr lang="en-US" sz="1600" dirty="0">
                <a:solidFill>
                  <a:srgbClr val="339933"/>
                </a:solidFill>
                <a:latin typeface="Lucida Console"/>
                <a:ea typeface="MS Mincho"/>
                <a:cs typeface="Arabic Typesetting"/>
              </a:rPr>
              <a:t>'CONNECTION_NAME’</a:t>
            </a:r>
            <a:r>
              <a:rPr lang="en-US" sz="1600" dirty="0">
                <a:latin typeface="Lucida Console"/>
                <a:ea typeface="MS Mincho"/>
                <a:cs typeface="Arabic Typesetting"/>
              </a:rPr>
              <a:t>])</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6096000" y="5336340"/>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851715" y="3590516"/>
            <a:ext cx="2985999" cy="3537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837714" y="299035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
        <p:nvSpPr>
          <p:cNvPr id="12" name="TextBox 11">
            <a:extLst>
              <a:ext uri="{FF2B5EF4-FFF2-40B4-BE49-F238E27FC236}">
                <a16:creationId xmlns:a16="http://schemas.microsoft.com/office/drawing/2014/main" id="{09E473BE-6B97-4322-9BF3-05F1CF10F2CE}"/>
              </a:ext>
            </a:extLst>
          </p:cNvPr>
          <p:cNvSpPr txBox="1"/>
          <p:nvPr/>
        </p:nvSpPr>
        <p:spPr>
          <a:xfrm>
            <a:off x="8007292" y="435612"/>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5" name="Straight Arrow Connector 14">
            <a:extLst>
              <a:ext uri="{FF2B5EF4-FFF2-40B4-BE49-F238E27FC236}">
                <a16:creationId xmlns:a16="http://schemas.microsoft.com/office/drawing/2014/main" id="{ECE99D1C-310A-4223-808A-A4606BC6DDDD}"/>
              </a:ext>
            </a:extLst>
          </p:cNvPr>
          <p:cNvCxnSpPr>
            <a:cxnSpLocks/>
            <a:stCxn id="12" idx="1"/>
          </p:cNvCxnSpPr>
          <p:nvPr/>
        </p:nvCxnSpPr>
        <p:spPr>
          <a:xfrm flipH="1">
            <a:off x="5812972" y="1589774"/>
            <a:ext cx="2194320" cy="8164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4" y="1365102"/>
            <a:ext cx="7072874" cy="4153955"/>
          </a:xfrm>
        </p:spPr>
        <p:txBody>
          <a:bodyPr vert="horz" lIns="91440" tIns="45720" rIns="91440" bIns="45720" rtlCol="0" anchor="t">
            <a:normAutofit/>
          </a:bodyPr>
          <a:lstStyle/>
          <a:p>
            <a:pPr marL="0" indent="0">
              <a:spcBef>
                <a:spcPts val="600"/>
              </a:spcBef>
              <a:buNone/>
            </a:pPr>
            <a:r>
              <a:rPr lang="en-US" sz="1600" dirty="0">
                <a:latin typeface="Lucida Console" panose="020B0609040504020204" pitchFamily="49" charset="0"/>
                <a:ea typeface="MS Mincho"/>
                <a:cs typeface="Arabic Typesetting"/>
              </a:rPr>
              <a:t>…</a:t>
            </a:r>
          </a:p>
          <a:p>
            <a:pPr marL="0" indent="0">
              <a:spcBef>
                <a:spcPts val="600"/>
              </a:spcBef>
              <a:buNone/>
            </a:pP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SparkContext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 = </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sc</a:t>
            </a:r>
            <a:r>
              <a:rPr lang="en-US" sz="1600" dirty="0">
                <a:latin typeface="Lucida Console" panose="020B0609040504020204" pitchFamily="49" charset="0"/>
                <a:ea typeface="+mn-lt"/>
                <a:cs typeface="+mn-lt"/>
              </a:rPr>
              <a:t>)</a:t>
            </a:r>
          </a:p>
          <a:p>
            <a:pPr marL="0" indent="0">
              <a:spcBef>
                <a:spcPts val="600"/>
              </a:spcBef>
              <a:buNone/>
            </a:pPr>
            <a:r>
              <a:rPr lang="en-US" sz="1600" dirty="0">
                <a:latin typeface="Lucida Console" panose="020B0609040504020204" pitchFamily="49" charset="0"/>
                <a:ea typeface="+mn-lt"/>
                <a:cs typeface="+mn-lt"/>
              </a:rPr>
              <a:t>spark = </a:t>
            </a:r>
            <a:r>
              <a:rPr lang="en-US" sz="1600" dirty="0" err="1">
                <a:latin typeface="Lucida Console" panose="020B0609040504020204" pitchFamily="49" charset="0"/>
                <a:ea typeface="+mn-lt"/>
                <a:cs typeface="+mn-lt"/>
              </a:rPr>
              <a:t>glueContext.spark_session</a:t>
            </a:r>
            <a:endParaRPr lang="en-US" sz="1600" dirty="0">
              <a:latin typeface="Lucida Console" panose="020B0609040504020204" pitchFamily="49" charset="0"/>
              <a:ea typeface="+mn-lt"/>
              <a:cs typeface="+mn-lt"/>
            </a:endParaRPr>
          </a:p>
          <a:p>
            <a:pPr marL="0" indent="0">
              <a:spcBef>
                <a:spcPts val="600"/>
              </a:spcBef>
              <a:buNone/>
            </a:pPr>
            <a:r>
              <a:rPr lang="en-US" sz="1600" dirty="0">
                <a:latin typeface="Lucida Console" panose="020B0609040504020204" pitchFamily="49" charset="0"/>
                <a:ea typeface="+mn-lt"/>
                <a:cs typeface="+mn-lt"/>
              </a:rPr>
              <a:t>job = Job(</a:t>
            </a:r>
            <a:r>
              <a:rPr lang="en-US" sz="1600" dirty="0" err="1">
                <a:latin typeface="Lucida Console" panose="020B0609040504020204" pitchFamily="49" charset="0"/>
                <a:ea typeface="+mn-lt"/>
                <a:cs typeface="+mn-lt"/>
              </a:rPr>
              <a:t>glueContext</a:t>
            </a:r>
            <a:r>
              <a:rPr lang="en-US" sz="1600" dirty="0">
                <a:latin typeface="Lucida Console" panose="020B0609040504020204" pitchFamily="49" charset="0"/>
                <a:ea typeface="+mn-lt"/>
                <a:cs typeface="+mn-lt"/>
              </a:rPr>
              <a:t>)</a:t>
            </a:r>
          </a:p>
          <a:p>
            <a:pPr marL="0" indent="0">
              <a:spcBef>
                <a:spcPts val="600"/>
              </a:spcBef>
              <a:buNone/>
            </a:pPr>
            <a:r>
              <a:rPr lang="en-US" sz="1600" dirty="0" err="1">
                <a:latin typeface="Lucida Console" panose="020B0609040504020204" pitchFamily="49" charset="0"/>
                <a:ea typeface="+mn-lt"/>
                <a:cs typeface="+mn-lt"/>
              </a:rPr>
              <a:t>job.init</a:t>
            </a:r>
            <a:r>
              <a:rPr lang="en-US" sz="1600" dirty="0">
                <a:latin typeface="Lucida Console" panose="020B0609040504020204" pitchFamily="49" charset="0"/>
                <a:ea typeface="+mn-lt"/>
                <a:cs typeface="+mn-lt"/>
              </a:rPr>
              <a:t>(</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r>
              <a:rPr lang="en-US" sz="1600" dirty="0">
                <a:solidFill>
                  <a:srgbClr val="339933"/>
                </a:solidFill>
                <a:latin typeface="Lucida Console" panose="020B0609040504020204" pitchFamily="49" charset="0"/>
                <a:ea typeface="+mn-lt"/>
                <a:cs typeface="+mn-lt"/>
              </a:rPr>
              <a:t>'JOB_NAME'</a:t>
            </a:r>
            <a:r>
              <a:rPr lang="en-US" sz="1600" dirty="0">
                <a:latin typeface="Lucida Console" panose="020B0609040504020204" pitchFamily="49" charset="0"/>
                <a:ea typeface="+mn-lt"/>
                <a:cs typeface="+mn-lt"/>
              </a:rPr>
              <a:t>], </a:t>
            </a:r>
            <a:r>
              <a:rPr lang="en-US" sz="1600" dirty="0" err="1">
                <a:latin typeface="Lucida Console" panose="020B0609040504020204" pitchFamily="49" charset="0"/>
                <a:ea typeface="+mn-lt"/>
                <a:cs typeface="+mn-lt"/>
              </a:rPr>
              <a:t>args</a:t>
            </a:r>
            <a:r>
              <a:rPr lang="en-US" sz="1600" dirty="0">
                <a:latin typeface="Lucida Console" panose="020B0609040504020204" pitchFamily="49" charset="0"/>
                <a:ea typeface="+mn-lt"/>
                <a:cs typeface="+mn-lt"/>
              </a:rPr>
              <a: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a:rPr>
              <a:t>datasource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glueContext.create_dynamic_frame.from_catalog</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database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‘GLUE_DB_NAME'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a:rPr>
              <a:t>    </a:t>
            </a:r>
            <a:r>
              <a:rPr lang="en-US" sz="1600" dirty="0" err="1">
                <a:latin typeface="Lucida Console" panose="020B0609040504020204" pitchFamily="49" charset="0"/>
                <a:cs typeface="Simplified Arabic Fixed"/>
              </a:rPr>
              <a:t>table_name</a:t>
            </a:r>
            <a:r>
              <a:rPr lang="en-US" sz="1600" dirty="0">
                <a:latin typeface="Lucida Console" panose="020B0609040504020204" pitchFamily="49" charset="0"/>
                <a:cs typeface="Simplified Arabic Fixed"/>
              </a:rPr>
              <a:t> = </a:t>
            </a:r>
            <a:r>
              <a:rPr lang="en-US" sz="1600" dirty="0" err="1">
                <a:latin typeface="Lucida Console" panose="020B0609040504020204" pitchFamily="49" charset="0"/>
                <a:cs typeface="Simplified Arabic Fixed"/>
              </a:rPr>
              <a:t>args</a:t>
            </a:r>
            <a:r>
              <a:rPr lang="en-US" sz="1600" dirty="0">
                <a:latin typeface="Lucida Console" panose="020B0609040504020204" pitchFamily="49" charset="0"/>
                <a:cs typeface="Simplified Arabic Fixed"/>
              </a:rPr>
              <a:t>[</a:t>
            </a:r>
            <a:r>
              <a:rPr lang="en-US" sz="1600" dirty="0">
                <a:solidFill>
                  <a:srgbClr val="339933"/>
                </a:solidFill>
                <a:latin typeface="Lucida Console" panose="020B0609040504020204" pitchFamily="49" charset="0"/>
                <a:cs typeface="Simplified Arabic Fixed"/>
              </a:rPr>
              <a:t>‘GLUE_TABLE_NAME'</a:t>
            </a:r>
            <a:r>
              <a:rPr lang="en-US" sz="1600" dirty="0">
                <a:latin typeface="Lucida Console" panose="020B0609040504020204" pitchFamily="49" charset="0"/>
                <a:cs typeface="Simplified Arabic Fixed"/>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6498771" y="3302625"/>
            <a:ext cx="1888469" cy="1394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4192422" y="4340205"/>
            <a:ext cx="1108921" cy="115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5321502" y="4883894"/>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387240" y="2517795"/>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cxnSp>
        <p:nvCxnSpPr>
          <p:cNvPr id="15" name="Straight Arrow Connector 14">
            <a:extLst>
              <a:ext uri="{FF2B5EF4-FFF2-40B4-BE49-F238E27FC236}">
                <a16:creationId xmlns:a16="http://schemas.microsoft.com/office/drawing/2014/main" id="{201BBF99-6FB4-494F-AB25-DBD7F228BA69}"/>
              </a:ext>
            </a:extLst>
          </p:cNvPr>
          <p:cNvCxnSpPr>
            <a:cxnSpLocks/>
            <a:stCxn id="18" idx="1"/>
          </p:cNvCxnSpPr>
          <p:nvPr/>
        </p:nvCxnSpPr>
        <p:spPr>
          <a:xfrm flipH="1">
            <a:off x="4419600" y="1405187"/>
            <a:ext cx="2264096" cy="7079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9C6F49-A732-408C-90B6-A21E219048CE}"/>
              </a:ext>
            </a:extLst>
          </p:cNvPr>
          <p:cNvSpPr txBox="1"/>
          <p:nvPr/>
        </p:nvSpPr>
        <p:spPr>
          <a:xfrm>
            <a:off x="6683696" y="435691"/>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9091035" y="5115464"/>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2" y="1919133"/>
            <a:ext cx="2982353" cy="3721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991600" y="3886200"/>
            <a:ext cx="1116495" cy="10759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901885" y="5715628"/>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524195" y="502457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vert="horz" lIns="91440" tIns="45720" rIns="91440" bIns="45720" rtlCol="0" anchor="t">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31264-CAAC-4128-AD61-016973A229E1}"/>
              </a:ext>
            </a:extLst>
          </p:cNvPr>
          <p:cNvPicPr>
            <a:picLocks noChangeAspect="1"/>
          </p:cNvPicPr>
          <p:nvPr/>
        </p:nvPicPr>
        <p:blipFill>
          <a:blip r:embed="rId3"/>
          <a:stretch>
            <a:fillRect/>
          </a:stretch>
        </p:blipFill>
        <p:spPr>
          <a:xfrm>
            <a:off x="4141804" y="3429000"/>
            <a:ext cx="7220279" cy="296129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5"/>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4224782" y="5893084"/>
            <a:ext cx="2165131" cy="3908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91C2BD-21EF-4EBF-8FE1-EA9BA4AA9820}"/>
              </a:ext>
            </a:extLst>
          </p:cNvPr>
          <p:cNvPicPr>
            <a:picLocks noChangeAspect="1"/>
          </p:cNvPicPr>
          <p:nvPr/>
        </p:nvPicPr>
        <p:blipFill>
          <a:blip r:embed="rId3"/>
          <a:stretch>
            <a:fillRect/>
          </a:stretch>
        </p:blipFill>
        <p:spPr>
          <a:xfrm>
            <a:off x="2892111" y="1513256"/>
            <a:ext cx="8331060" cy="5072840"/>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
        <p:nvSpPr>
          <p:cNvPr id="14" name="Oval 13">
            <a:extLst>
              <a:ext uri="{FF2B5EF4-FFF2-40B4-BE49-F238E27FC236}">
                <a16:creationId xmlns:a16="http://schemas.microsoft.com/office/drawing/2014/main" id="{9DCF44C8-CE1F-4615-8292-5E88C395D957}"/>
              </a:ext>
            </a:extLst>
          </p:cNvPr>
          <p:cNvSpPr/>
          <p:nvPr/>
        </p:nvSpPr>
        <p:spPr>
          <a:xfrm>
            <a:off x="2915230" y="2770313"/>
            <a:ext cx="350486"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367765" y="3748426"/>
            <a:ext cx="2226734" cy="1569660"/>
          </a:xfrm>
          <a:prstGeom prst="rect">
            <a:avLst/>
          </a:prstGeom>
          <a:noFill/>
        </p:spPr>
        <p:txBody>
          <a:bodyPr wrap="square" rtlCol="0">
            <a:spAutoFit/>
          </a:bodyPr>
          <a:lstStyle/>
          <a:p>
            <a:r>
              <a:rPr lang="en-US" sz="2400" dirty="0">
                <a:solidFill>
                  <a:srgbClr val="FF0000"/>
                </a:solidFill>
              </a:rPr>
              <a:t>Name the role and choose permissions for S3</a:t>
            </a:r>
          </a:p>
        </p:txBody>
      </p:sp>
      <p:cxnSp>
        <p:nvCxnSpPr>
          <p:cNvPr id="20" name="Straight Arrow Connector 19">
            <a:extLst>
              <a:ext uri="{FF2B5EF4-FFF2-40B4-BE49-F238E27FC236}">
                <a16:creationId xmlns:a16="http://schemas.microsoft.com/office/drawing/2014/main" id="{2239C3BD-F96B-4D95-84F6-ED32595EA394}"/>
              </a:ext>
            </a:extLst>
          </p:cNvPr>
          <p:cNvCxnSpPr>
            <a:cxnSpLocks/>
          </p:cNvCxnSpPr>
          <p:nvPr/>
        </p:nvCxnSpPr>
        <p:spPr>
          <a:xfrm>
            <a:off x="2296886" y="4396702"/>
            <a:ext cx="793587" cy="2731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2025748" y="5052847"/>
            <a:ext cx="978709" cy="8008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15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A502D-3917-4726-83EF-7965A4D3204F}"/>
              </a:ext>
            </a:extLst>
          </p:cNvPr>
          <p:cNvPicPr>
            <a:picLocks noChangeAspect="1"/>
          </p:cNvPicPr>
          <p:nvPr/>
        </p:nvPicPr>
        <p:blipFill>
          <a:blip r:embed="rId3"/>
          <a:stretch>
            <a:fillRect/>
          </a:stretch>
        </p:blipFill>
        <p:spPr>
          <a:xfrm>
            <a:off x="240053" y="3254829"/>
            <a:ext cx="4935922" cy="2642375"/>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1"/>
            <a:ext cx="4095584" cy="1668834"/>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4992763" y="1727989"/>
            <a:ext cx="803322" cy="2724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C5328C-BF89-47B7-B4B6-9AF9491FF478}"/>
              </a:ext>
            </a:extLst>
          </p:cNvPr>
          <p:cNvCxnSpPr>
            <a:cxnSpLocks/>
          </p:cNvCxnSpPr>
          <p:nvPr/>
        </p:nvCxnSpPr>
        <p:spPr>
          <a:xfrm flipV="1">
            <a:off x="5130800" y="2306111"/>
            <a:ext cx="633432" cy="209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D6746D-1CB7-4E38-AEB5-E6017785E3E1}"/>
              </a:ext>
            </a:extLst>
          </p:cNvPr>
          <p:cNvCxnSpPr>
            <a:cxnSpLocks/>
          </p:cNvCxnSpPr>
          <p:nvPr/>
        </p:nvCxnSpPr>
        <p:spPr>
          <a:xfrm flipV="1">
            <a:off x="5331401" y="4001822"/>
            <a:ext cx="446582" cy="5741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B7DFF5-092B-4500-804E-8C7A04473B61}"/>
              </a:ext>
            </a:extLst>
          </p:cNvPr>
          <p:cNvCxnSpPr>
            <a:cxnSpLocks/>
          </p:cNvCxnSpPr>
          <p:nvPr/>
        </p:nvCxnSpPr>
        <p:spPr>
          <a:xfrm flipV="1">
            <a:off x="5331401" y="5623029"/>
            <a:ext cx="446582" cy="5709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DA0AA4-5FE4-477C-9CDF-233411C16C6E}"/>
              </a:ext>
            </a:extLst>
          </p:cNvPr>
          <p:cNvPicPr>
            <a:picLocks noChangeAspect="1"/>
          </p:cNvPicPr>
          <p:nvPr/>
        </p:nvPicPr>
        <p:blipFill>
          <a:blip r:embed="rId3"/>
          <a:stretch>
            <a:fillRect/>
          </a:stretch>
        </p:blipFill>
        <p:spPr>
          <a:xfrm>
            <a:off x="2349275" y="2809187"/>
            <a:ext cx="8998191" cy="2859437"/>
          </a:xfrm>
          <a:prstGeom prst="rect">
            <a:avLst/>
          </a:prstGeom>
        </p:spPr>
        <p:style>
          <a:lnRef idx="2">
            <a:schemeClr val="dk1"/>
          </a:lnRef>
          <a:fillRef idx="1">
            <a:schemeClr val="lt1"/>
          </a:fillRef>
          <a:effectRef idx="0">
            <a:schemeClr val="dk1"/>
          </a:effectRef>
          <a:fontRef idx="minor">
            <a:schemeClr val="dk1"/>
          </a:fontRef>
        </p:style>
      </p:pic>
      <p:pic>
        <p:nvPicPr>
          <p:cNvPr id="5" name="Picture 4">
            <a:extLst>
              <a:ext uri="{FF2B5EF4-FFF2-40B4-BE49-F238E27FC236}">
                <a16:creationId xmlns:a16="http://schemas.microsoft.com/office/drawing/2014/main" id="{25CC8A58-C815-4199-B1F4-381D43D61165}"/>
              </a:ext>
            </a:extLst>
          </p:cNvPr>
          <p:cNvPicPr>
            <a:picLocks noChangeAspect="1"/>
          </p:cNvPicPr>
          <p:nvPr/>
        </p:nvPicPr>
        <p:blipFill>
          <a:blip r:embed="rId4"/>
          <a:stretch>
            <a:fillRect/>
          </a:stretch>
        </p:blipFill>
        <p:spPr>
          <a:xfrm>
            <a:off x="5669826" y="406787"/>
            <a:ext cx="4775141" cy="2174357"/>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chemeClr val="tx1">
                    <a:lumMod val="75000"/>
                    <a:lumOff val="25000"/>
                  </a:schemeClr>
                </a:solidFill>
                <a:latin typeface="Lucida Console" panose="020B0609040504020204" pitchFamily="49" charset="0"/>
                <a:ea typeface="MS Mincho" panose="020B0400000000000000" pitchFamily="49" charset="-128"/>
                <a:cs typeface="Arabic Typesetting" panose="020B0604020202020204" pitchFamily="66" charset="-78"/>
              </a:rPr>
              <a:t>)</a:t>
            </a:r>
          </a:p>
        </p:txBody>
      </p:sp>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714215" cy="2097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524196" y="2776529"/>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291264" y="511270"/>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915118" y="923338"/>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a:ea typeface="MS Mincho"/>
                <a:cs typeface="Arabic Typesetting"/>
              </a:rPr>
              <a:t>   filename = </a:t>
            </a:r>
            <a:r>
              <a:rPr lang="en-US" sz="1400" dirty="0" err="1">
                <a:latin typeface="Lucida Console"/>
                <a:ea typeface="MS Mincho"/>
                <a:cs typeface="Arabic Typesetting"/>
              </a:rPr>
              <a:t>source_key_name.rsplit</a:t>
            </a:r>
            <a:r>
              <a:rPr lang="en-US" sz="1400" dirty="0">
                <a:latin typeface="Lucida Console"/>
                <a:ea typeface="MS Mincho"/>
                <a:cs typeface="Arabic Typesetting"/>
              </a:rPr>
              <a:t>(</a:t>
            </a:r>
            <a:r>
              <a:rPr lang="en-US" sz="1400" dirty="0">
                <a:solidFill>
                  <a:srgbClr val="00B050"/>
                </a:solidFill>
                <a:latin typeface="Sitka Text"/>
                <a:ea typeface="MS Mincho"/>
                <a:cs typeface="Arabic Typesetting"/>
              </a:rPr>
              <a:t>'</a:t>
            </a:r>
            <a:r>
              <a:rPr lang="en-US" sz="1400" dirty="0">
                <a:solidFill>
                  <a:srgbClr val="00B050"/>
                </a:solidFill>
                <a:latin typeface="Lucida Console"/>
                <a:ea typeface="MS Mincho"/>
                <a:cs typeface="Arabic Typesetting"/>
              </a:rPr>
              <a:t>/</a:t>
            </a:r>
            <a:r>
              <a:rPr lang="en-US" sz="1400" dirty="0">
                <a:solidFill>
                  <a:srgbClr val="00B050"/>
                </a:solidFill>
                <a:latin typeface="Sitka Text"/>
                <a:ea typeface="MS Mincho"/>
                <a:cs typeface="Arabic Typesetting"/>
              </a:rPr>
              <a:t>'</a:t>
            </a:r>
            <a:r>
              <a:rPr lang="en-US" sz="1400" dirty="0">
                <a:latin typeface="Lucida Console"/>
                <a:ea typeface="MS Mincho"/>
                <a:cs typeface="Arabic Typesetting"/>
              </a:rPr>
              <a:t>,</a:t>
            </a:r>
            <a:r>
              <a:rPr lang="en-US" sz="1400" dirty="0">
                <a:solidFill>
                  <a:srgbClr val="0070C0"/>
                </a:solidFill>
                <a:latin typeface="Lucida Console"/>
                <a:ea typeface="MS Mincho"/>
                <a:cs typeface="Arabic Typesetting"/>
              </a:rPr>
              <a:t>1</a:t>
            </a:r>
            <a:r>
              <a:rPr lang="en-US" sz="1400" dirty="0">
                <a:latin typeface="Lucida Console"/>
                <a:ea typeface="MS Mincho"/>
                <a:cs typeface="Arabic Typesetting"/>
              </a:rPr>
              <a:t>)[</a:t>
            </a:r>
            <a:r>
              <a:rPr lang="en-US" sz="1400" dirty="0">
                <a:solidFill>
                  <a:srgbClr val="0070C0"/>
                </a:solidFill>
                <a:latin typeface="Lucida Console"/>
                <a:ea typeface="MS Mincho"/>
                <a:cs typeface="Arabic Typesetting"/>
              </a:rPr>
              <a:t>1</a:t>
            </a:r>
            <a:r>
              <a:rPr lang="en-US" sz="1400" dirty="0">
                <a:latin typeface="Lucida Console"/>
                <a:ea typeface="MS Mincho"/>
                <a:cs typeface="Arabic Typesetting"/>
              </a:rPr>
              <a:t>].split(</a:t>
            </a:r>
            <a:r>
              <a:rPr lang="en-US" sz="1400" dirty="0">
                <a:solidFill>
                  <a:srgbClr val="00B050"/>
                </a:solidFill>
                <a:latin typeface="Sitka Text"/>
                <a:ea typeface="MS Mincho"/>
                <a:cs typeface="Arabic Typesetting"/>
              </a:rPr>
              <a:t>'</a:t>
            </a:r>
            <a:r>
              <a:rPr lang="en-US" sz="1400" dirty="0">
                <a:solidFill>
                  <a:srgbClr val="00B050"/>
                </a:solidFill>
                <a:latin typeface="Lucida Console"/>
                <a:ea typeface="MS Mincho"/>
                <a:cs typeface="Arabic Typesetting"/>
              </a:rPr>
              <a:t>.</a:t>
            </a:r>
            <a:r>
              <a:rPr lang="en-US" sz="1400" dirty="0">
                <a:solidFill>
                  <a:srgbClr val="00B050"/>
                </a:solidFill>
                <a:latin typeface="Sitka Text"/>
                <a:ea typeface="MS Mincho"/>
                <a:cs typeface="Arabic Typesetting"/>
              </a:rPr>
              <a:t>'</a:t>
            </a:r>
            <a:r>
              <a:rPr lang="en-US" sz="1400" dirty="0">
                <a:solidFill>
                  <a:srgbClr val="000000"/>
                </a:solidFill>
                <a:latin typeface="Lucida Console"/>
                <a:ea typeface="MS Mincho"/>
                <a:cs typeface="Arabic Typesetting"/>
              </a:rPr>
              <a:t>,</a:t>
            </a:r>
            <a:r>
              <a:rPr lang="en-US" sz="1400" dirty="0">
                <a:solidFill>
                  <a:srgbClr val="0070C0"/>
                </a:solidFill>
                <a:latin typeface="Lucida Console"/>
                <a:ea typeface="MS Mincho"/>
                <a:cs typeface="Arabic Typesetting"/>
              </a:rPr>
              <a:t>1</a:t>
            </a:r>
            <a:r>
              <a:rPr lang="en-US" sz="1400" dirty="0">
                <a:latin typeface="Lucida Console"/>
                <a:ea typeface="MS Mincho"/>
                <a:cs typeface="Arabic Typesetting"/>
              </a:rPr>
              <a:t>)[</a:t>
            </a:r>
            <a:r>
              <a:rPr lang="en-US" sz="1400" dirty="0">
                <a:solidFill>
                  <a:srgbClr val="0070C0"/>
                </a:solidFill>
                <a:latin typeface="Lucida Console"/>
                <a:ea typeface="MS Mincho"/>
                <a:cs typeface="Arabic Typesetting"/>
              </a:rPr>
              <a:t>0</a:t>
            </a:r>
            <a:r>
              <a:rPr lang="en-US" sz="1400" dirty="0">
                <a:latin typeface="Lucida Console"/>
                <a:ea typeface="MS Mincho"/>
                <a:cs typeface="Arabic Typesetting"/>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Sitka Text" panose="02000505000000020004" pitchFamily="2"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9AC1D8-3BD6-46CB-AE76-E1EBE8FE9747}"/>
              </a:ext>
            </a:extLst>
          </p:cNvPr>
          <p:cNvPicPr>
            <a:picLocks noChangeAspect="1"/>
          </p:cNvPicPr>
          <p:nvPr/>
        </p:nvPicPr>
        <p:blipFill rotWithShape="1">
          <a:blip r:embed="rId3"/>
          <a:srcRect b="36258"/>
          <a:stretch/>
        </p:blipFill>
        <p:spPr>
          <a:xfrm>
            <a:off x="1925459" y="1596391"/>
            <a:ext cx="8341081" cy="2475534"/>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rotWithShape="1">
          <a:blip r:embed="rId4">
            <a:extLst>
              <a:ext uri="{28A0092B-C50C-407E-A947-70E740481C1C}">
                <a14:useLocalDpi xmlns:a14="http://schemas.microsoft.com/office/drawing/2010/main" val="0"/>
              </a:ext>
            </a:extLst>
          </a:blip>
          <a:srcRect r="29189"/>
          <a:stretch/>
        </p:blipFill>
        <p:spPr>
          <a:xfrm>
            <a:off x="440267" y="4610471"/>
            <a:ext cx="605198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rotWithShape="1">
          <a:blip r:embed="rId5">
            <a:extLst>
              <a:ext uri="{28A0092B-C50C-407E-A947-70E740481C1C}">
                <a14:useLocalDpi xmlns:a14="http://schemas.microsoft.com/office/drawing/2010/main" val="0"/>
              </a:ext>
            </a:extLst>
          </a:blip>
          <a:srcRect t="13477"/>
          <a:stretch/>
        </p:blipFill>
        <p:spPr>
          <a:xfrm>
            <a:off x="6711245" y="4294644"/>
            <a:ext cx="4622800" cy="2287554"/>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flipH="1">
            <a:off x="8686800" y="4397829"/>
            <a:ext cx="2866236" cy="762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21277" y="4136571"/>
            <a:ext cx="600519" cy="12293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
        <p:nvSpPr>
          <p:cNvPr id="17" name="Oval 16">
            <a:extLst>
              <a:ext uri="{FF2B5EF4-FFF2-40B4-BE49-F238E27FC236}">
                <a16:creationId xmlns:a16="http://schemas.microsoft.com/office/drawing/2014/main" id="{A92AC5E8-81A8-4E1D-84BF-8F0E8E63BB63}"/>
              </a:ext>
            </a:extLst>
          </p:cNvPr>
          <p:cNvSpPr/>
          <p:nvPr/>
        </p:nvSpPr>
        <p:spPr>
          <a:xfrm>
            <a:off x="2094806" y="3530243"/>
            <a:ext cx="774194" cy="41358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77190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BE096-D6FC-4C45-ACD9-18A68F1DB4E8}"/>
              </a:ext>
            </a:extLst>
          </p:cNvPr>
          <p:cNvPicPr>
            <a:picLocks noChangeAspect="1"/>
          </p:cNvPicPr>
          <p:nvPr/>
        </p:nvPicPr>
        <p:blipFill>
          <a:blip r:embed="rId3"/>
          <a:stretch>
            <a:fillRect/>
          </a:stretch>
        </p:blipFill>
        <p:spPr>
          <a:xfrm>
            <a:off x="2217619" y="3786959"/>
            <a:ext cx="7460598" cy="2831794"/>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57041F15-0DE2-4B55-B523-AEC5B8FE9243}"/>
              </a:ext>
            </a:extLst>
          </p:cNvPr>
          <p:cNvPicPr>
            <a:picLocks noChangeAspect="1"/>
          </p:cNvPicPr>
          <p:nvPr/>
        </p:nvPicPr>
        <p:blipFill>
          <a:blip r:embed="rId4"/>
          <a:stretch>
            <a:fillRect/>
          </a:stretch>
        </p:blipFill>
        <p:spPr>
          <a:xfrm>
            <a:off x="2042631" y="1474412"/>
            <a:ext cx="7810575" cy="2092415"/>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6760030" y="5202856"/>
            <a:ext cx="3385456" cy="8496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1D4B0C-5B91-4712-ACF2-908ACAA80615}"/>
              </a:ext>
            </a:extLst>
          </p:cNvPr>
          <p:cNvPicPr>
            <a:picLocks noChangeAspect="1"/>
          </p:cNvPicPr>
          <p:nvPr/>
        </p:nvPicPr>
        <p:blipFill rotWithShape="1">
          <a:blip r:embed="rId3"/>
          <a:srcRect l="1195" t="2378" r="56063" b="35184"/>
          <a:stretch/>
        </p:blipFill>
        <p:spPr>
          <a:xfrm>
            <a:off x="6584529" y="2138765"/>
            <a:ext cx="5325739" cy="2871577"/>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0D029D1D-D87C-4906-9D98-EE4690034C07}"/>
              </a:ext>
            </a:extLst>
          </p:cNvPr>
          <p:cNvPicPr>
            <a:picLocks noChangeAspect="1"/>
          </p:cNvPicPr>
          <p:nvPr/>
        </p:nvPicPr>
        <p:blipFill>
          <a:blip r:embed="rId4"/>
          <a:stretch>
            <a:fillRect/>
          </a:stretch>
        </p:blipFill>
        <p:spPr>
          <a:xfrm>
            <a:off x="238189" y="1654048"/>
            <a:ext cx="6120102" cy="4080068"/>
          </a:xfrm>
          <a:prstGeom prst="rect">
            <a:avLst/>
          </a:prstGeom>
        </p:spPr>
        <p:style>
          <a:lnRef idx="2">
            <a:schemeClr val="dk1"/>
          </a:lnRef>
          <a:fillRef idx="1">
            <a:schemeClr val="lt1"/>
          </a:fillRef>
          <a:effectRef idx="0">
            <a:schemeClr val="dk1"/>
          </a:effectRef>
          <a:fontRef idx="minor">
            <a:schemeClr val="dk1"/>
          </a:fontRef>
        </p:style>
      </p:pic>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5144808" y="1064562"/>
            <a:ext cx="1299535" cy="27345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V="1">
            <a:off x="8017312" y="5010342"/>
            <a:ext cx="1230086" cy="13360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Test the Lambda</a:t>
            </a:r>
          </a:p>
        </p:txBody>
      </p:sp>
      <p:pic>
        <p:nvPicPr>
          <p:cNvPr id="12" name="Picture 11">
            <a:extLst>
              <a:ext uri="{FF2B5EF4-FFF2-40B4-BE49-F238E27FC236}">
                <a16:creationId xmlns:a16="http://schemas.microsoft.com/office/drawing/2014/main" id="{FADF85CF-1D41-4042-A605-332A38C1DBD8}"/>
              </a:ext>
            </a:extLst>
          </p:cNvPr>
          <p:cNvPicPr>
            <a:picLocks noChangeAspect="1"/>
          </p:cNvPicPr>
          <p:nvPr/>
        </p:nvPicPr>
        <p:blipFill rotWithShape="1">
          <a:blip r:embed="rId6">
            <a:alphaModFix/>
          </a:blip>
          <a:srcRect t="4720" b="6579"/>
          <a:stretch/>
        </p:blipFill>
        <p:spPr>
          <a:xfrm>
            <a:off x="9196819" y="4668999"/>
            <a:ext cx="1076257" cy="330457"/>
          </a:xfrm>
          <a:prstGeom prst="rect">
            <a:avLst/>
          </a:prstGeom>
        </p:spPr>
      </p:pic>
    </p:spTree>
    <p:extLst>
      <p:ext uri="{BB962C8B-B14F-4D97-AF65-F5344CB8AC3E}">
        <p14:creationId xmlns:p14="http://schemas.microsoft.com/office/powerpoint/2010/main" val="364410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Lambda</a:t>
            </a:r>
          </a:p>
          <a:p>
            <a:pPr lvl="1"/>
            <a:r>
              <a:rPr lang="en-US" sz="2600" dirty="0"/>
              <a:t>Create DynamoDB</a:t>
            </a:r>
          </a:p>
          <a:p>
            <a:pPr lvl="1"/>
            <a:r>
              <a:rPr lang="en-US" sz="2600" dirty="0"/>
              <a:t>Edit IAM Role</a:t>
            </a:r>
          </a:p>
          <a:p>
            <a:pPr lvl="1"/>
            <a:r>
              <a:rPr lang="en-US" sz="2600" dirty="0"/>
              <a:t>Test Lambda</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16320629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10053</TotalTime>
  <Words>4729</Words>
  <Application>Microsoft Office PowerPoint</Application>
  <PresentationFormat>Widescreen</PresentationFormat>
  <Paragraphs>890</Paragraphs>
  <Slides>129</Slides>
  <Notes>55</Notes>
  <HiddenSlides>2</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931</cp:revision>
  <dcterms:created xsi:type="dcterms:W3CDTF">2018-07-27T13:09:52Z</dcterms:created>
  <dcterms:modified xsi:type="dcterms:W3CDTF">2020-01-15T03:25:25Z</dcterms:modified>
</cp:coreProperties>
</file>